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19"/>
  </p:notesMasterIdLst>
  <p:handoutMasterIdLst>
    <p:handoutMasterId r:id="rId20"/>
  </p:handoutMasterIdLst>
  <p:sldIdLst>
    <p:sldId id="2123258304" r:id="rId3"/>
    <p:sldId id="2269" r:id="rId4"/>
    <p:sldId id="2260" r:id="rId5"/>
    <p:sldId id="2261" r:id="rId6"/>
    <p:sldId id="2259" r:id="rId7"/>
    <p:sldId id="2257" r:id="rId8"/>
    <p:sldId id="2258" r:id="rId9"/>
    <p:sldId id="2255" r:id="rId10"/>
    <p:sldId id="2123258302" r:id="rId11"/>
    <p:sldId id="2256" r:id="rId12"/>
    <p:sldId id="2262" r:id="rId13"/>
    <p:sldId id="2264" r:id="rId14"/>
    <p:sldId id="2268" r:id="rId15"/>
    <p:sldId id="2267" r:id="rId16"/>
    <p:sldId id="2263" r:id="rId17"/>
    <p:sldId id="227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27" d="100"/>
          <a:sy n="127" d="100"/>
        </p:scale>
        <p:origin x="90" y="120"/>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6/13/2023 1:21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6/13/2023 1:21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develop/migrate-python-adal-msal" TargetMode="External"/><Relationship Id="rId3" Type="http://schemas.openxmlformats.org/officeDocument/2006/relationships/hyperlink" Target="https://aka.ms/IDDevMigrate" TargetMode="External"/><Relationship Id="rId7" Type="http://schemas.openxmlformats.org/officeDocument/2006/relationships/hyperlink" Target="https://learn.microsoft.com/en-us/azure/active-directory/develop/migrate-adal-msal-java" TargetMode="External"/><Relationship Id="rId12" Type="http://schemas.openxmlformats.org/officeDocument/2006/relationships/hyperlink" Target="https://learn.microsoft.com/en-us/azure/active-directory/develop/msal-net-migration-ios-broker"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sal-net-migration" TargetMode="External"/><Relationship Id="rId11" Type="http://schemas.openxmlformats.org/officeDocument/2006/relationships/hyperlink" Target="https://learn.microsoft.com/en-us/azure/active-directory/develop/msal-net-migration-android-broker" TargetMode="External"/><Relationship Id="rId5" Type="http://schemas.openxmlformats.org/officeDocument/2006/relationships/hyperlink" Target="https://learn.microsoft.com/en-us/azure/active-directory/develop/msal-node-migration" TargetMode="External"/><Relationship Id="rId10" Type="http://schemas.openxmlformats.org/officeDocument/2006/relationships/hyperlink" Target="https://learn.microsoft.com/en-us/azure/active-directory/develop/migrate-objc-adal-msal" TargetMode="External"/><Relationship Id="rId4" Type="http://schemas.openxmlformats.org/officeDocument/2006/relationships/hyperlink" Target="https://learn.microsoft.com/en-us/azure/active-directory/develop/msal-compare-msal-js-and-adal-js" TargetMode="External"/><Relationship Id="rId9" Type="http://schemas.openxmlformats.org/officeDocument/2006/relationships/hyperlink" Target="https://learn.microsoft.com/en-us/azure/active-directory/develop/migrate-android-adal-msa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ka.ms/DevProtectToken" TargetMode="External"/><Relationship Id="rId2" Type="http://schemas.openxmlformats.org/officeDocument/2006/relationships/hyperlink" Target="https://learn.microsoft.com/en-us/azure/active-directory/conditional-access/concept-token-protection" TargetMode="External"/><Relationship Id="rId1" Type="http://schemas.openxmlformats.org/officeDocument/2006/relationships/slideLayout" Target="../slideLayouts/slideLayout4.xml"/><Relationship Id="rId4" Type="http://schemas.openxmlformats.org/officeDocument/2006/relationships/hyperlink" Target="https://aka.ms/IDDevCB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ka.ms/IDDevEOY" TargetMode="External"/><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s://aka.ms/adal-eo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2188011" y="1991568"/>
            <a:ext cx="9737296" cy="1107996"/>
          </a:xfrm>
        </p:spPr>
        <p:txBody>
          <a:bodyPr/>
          <a:lstStyle/>
          <a:p>
            <a:pPr algn="l" fontAlgn="auto"/>
            <a:r>
              <a:rPr lang="en-US" b="1" i="0" dirty="0">
                <a:effectLst/>
                <a:latin typeface="-apple-system"/>
              </a:rPr>
              <a:t>Level 400 on 425: </a:t>
            </a:r>
            <a:br>
              <a:rPr lang="en-US" b="1" i="0" dirty="0">
                <a:effectLst/>
                <a:latin typeface="-apple-system"/>
              </a:rPr>
            </a:br>
            <a:r>
              <a:rPr lang="en-US" b="1" i="0" dirty="0">
                <a:effectLst/>
                <a:latin typeface="-apple-system"/>
              </a:rPr>
              <a:t>ADAL to MSAL Migration</a:t>
            </a:r>
          </a:p>
        </p:txBody>
      </p:sp>
      <p:sp>
        <p:nvSpPr>
          <p:cNvPr id="3" name="Title 1">
            <a:extLst>
              <a:ext uri="{FF2B5EF4-FFF2-40B4-BE49-F238E27FC236}">
                <a16:creationId xmlns:a16="http://schemas.microsoft.com/office/drawing/2014/main" id="{BC838E15-D453-48D0-C045-589B5C0B804E}"/>
              </a:ext>
            </a:extLst>
          </p:cNvPr>
          <p:cNvSpPr txBox="1">
            <a:spLocks/>
          </p:cNvSpPr>
          <p:nvPr/>
        </p:nvSpPr>
        <p:spPr>
          <a:xfrm>
            <a:off x="2188011" y="3758437"/>
            <a:ext cx="9737296"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b="0" dirty="0">
                <a:latin typeface="-apple-system"/>
              </a:rPr>
              <a:t>Den Delimarsky</a:t>
            </a:r>
          </a:p>
          <a:p>
            <a:r>
              <a:rPr lang="en-US" b="0" dirty="0">
                <a:latin typeface="-apple-system"/>
              </a:rPr>
              <a:t>Bogdan Alexandru Achim</a:t>
            </a:r>
          </a:p>
          <a:p>
            <a:r>
              <a:rPr lang="en-US" b="0" dirty="0">
                <a:latin typeface="-apple-system"/>
              </a:rPr>
              <a:t>Kyle Marsh</a:t>
            </a:r>
          </a:p>
        </p:txBody>
      </p:sp>
    </p:spTree>
    <p:extLst>
      <p:ext uri="{BB962C8B-B14F-4D97-AF65-F5344CB8AC3E}">
        <p14:creationId xmlns:p14="http://schemas.microsoft.com/office/powerpoint/2010/main" val="48750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830997"/>
          </a:xfrm>
        </p:spPr>
        <p:txBody>
          <a:bodyPr/>
          <a:lstStyle/>
          <a:p>
            <a:r>
              <a:rPr lang="en-US" dirty="0"/>
              <a:t>Each MSAL platform version has a </a:t>
            </a:r>
            <a:r>
              <a:rPr lang="en-US" dirty="0">
                <a:hlinkClick r:id="rId2"/>
              </a:rPr>
              <a:t>migration guide</a:t>
            </a:r>
            <a:r>
              <a:rPr lang="en-US" dirty="0"/>
              <a:t>. </a:t>
            </a:r>
            <a:r>
              <a:rPr lang="en-US" sz="1800" dirty="0">
                <a:hlinkClick r:id="rId3"/>
              </a:rPr>
              <a:t>https://aka.ms/IDDevMigrate</a:t>
            </a:r>
            <a:endParaRPr lang="en-US" dirty="0"/>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82611" y="1170289"/>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4"/>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97628" y="1089415"/>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9"/>
              </a:rPr>
              <a:t>ADAL.Android</a:t>
            </a:r>
            <a:r>
              <a:rPr lang="en-US" sz="2400" u="none" strike="noStrike" dirty="0">
                <a:effectLst/>
                <a:hlinkClick r:id="rId9"/>
              </a:rPr>
              <a:t> to </a:t>
            </a:r>
            <a:r>
              <a:rPr lang="en-US" sz="2400" u="none" strike="noStrike" dirty="0" err="1">
                <a:effectLst/>
                <a:hlinkClick r:id="rId9"/>
              </a:rPr>
              <a:t>MSAL.Android</a:t>
            </a:r>
            <a:endParaRPr lang="en-US" sz="2400" dirty="0">
              <a:effectLst/>
            </a:endParaRPr>
          </a:p>
          <a:p>
            <a:pPr>
              <a:buFont typeface="Arial" panose="020B0604020202020204" pitchFamily="34" charset="0"/>
              <a:buChar char="•"/>
            </a:pPr>
            <a:r>
              <a:rPr lang="en-US" sz="2400" u="none" strike="noStrike" dirty="0" err="1">
                <a:effectLst/>
                <a:hlinkClick r:id="rId10"/>
              </a:rPr>
              <a:t>ADAL.iOS</a:t>
            </a:r>
            <a:r>
              <a:rPr lang="en-US" sz="2400" u="none" strike="noStrike" dirty="0">
                <a:effectLst/>
                <a:hlinkClick r:id="rId10"/>
              </a:rPr>
              <a:t> to </a:t>
            </a:r>
            <a:r>
              <a:rPr lang="en-US" sz="2400" u="none" strike="noStrike" dirty="0" err="1">
                <a:effectLst/>
                <a:hlinkClick r:id="rId10"/>
              </a:rPr>
              <a:t>MSAL.iOS</a:t>
            </a:r>
            <a:endParaRPr lang="en-US" sz="2400" dirty="0">
              <a:effectLst/>
            </a:endParaRPr>
          </a:p>
          <a:p>
            <a:pPr>
              <a:buFont typeface="Arial" panose="020B0604020202020204" pitchFamily="34" charset="0"/>
              <a:buChar char="•"/>
            </a:pPr>
            <a:r>
              <a:rPr lang="en-US" sz="2400" u="none" strike="noStrike" dirty="0">
                <a:effectLst/>
                <a:hlinkClick r:id="rId11"/>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2"/>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240613"/>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208786"/>
            <a:ext cx="11018520" cy="5410712"/>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Auth Contexts</a:t>
            </a:r>
          </a:p>
          <a:p>
            <a:r>
              <a:rPr lang="en-US" dirty="0"/>
              <a:t>Token Protection </a:t>
            </a:r>
            <a:r>
              <a:rPr lang="en-US" sz="1800" dirty="0">
                <a:hlinkClick r:id="rId2"/>
              </a:rPr>
              <a:t>Token protection in Azure AD Conditional Access - Microsoft Entra | Microsoft Learn</a:t>
            </a:r>
            <a:r>
              <a:rPr lang="en-US" sz="1800" dirty="0"/>
              <a:t> (</a:t>
            </a:r>
            <a:r>
              <a:rPr lang="en-US" sz="1800" dirty="0">
                <a:hlinkClick r:id="rId3"/>
              </a:rPr>
              <a:t>https://aka.ms/DevProtectToken</a:t>
            </a:r>
            <a:r>
              <a:rPr lang="en-US" sz="1800" dirty="0"/>
              <a:t>) </a:t>
            </a:r>
          </a:p>
          <a:p>
            <a:r>
              <a:rPr lang="en-US" dirty="0"/>
              <a:t>Azure AD Certificate-based Authentication (</a:t>
            </a:r>
            <a:r>
              <a:rPr lang="en-US" sz="1800" dirty="0">
                <a:hlinkClick r:id="rId4"/>
              </a:rPr>
              <a:t>https://aka.ms/IDDevCBA</a:t>
            </a:r>
            <a:r>
              <a:rPr lang="en-US" sz="1800" dirty="0"/>
              <a:t> </a:t>
            </a:r>
            <a:r>
              <a:rPr lang="en-US" dirty="0"/>
              <a:t>) on Mobile</a:t>
            </a:r>
          </a:p>
          <a:p>
            <a:r>
              <a:rPr lang="en-US" dirty="0"/>
              <a:t>System browsers on mobile devices</a:t>
            </a:r>
          </a:p>
          <a:p>
            <a:r>
              <a:rPr lang="en-US" b="1"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717941"/>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Can’t keep secrets. </a:t>
            </a:r>
          </a:p>
          <a:p>
            <a:pPr lvl="1"/>
            <a:r>
              <a:rPr lang="en-US" dirty="0"/>
              <a:t>Confidential client applications run on servers. They are considered difficult to access and can keep secrets. </a:t>
            </a:r>
          </a:p>
          <a:p>
            <a:pPr lvl="1"/>
            <a:r>
              <a:rPr lang="en-US" b="1" dirty="0"/>
              <a:t>Managed Identity applications run on server and use Managed Identities for Azure Resources. More secure, more resilient.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r>
              <a:rPr lang="en-US" dirty="0"/>
              <a:t> (</a:t>
            </a:r>
            <a:r>
              <a:rPr lang="en-US" sz="1800" dirty="0">
                <a:hlinkClick r:id="rId3"/>
              </a:rPr>
              <a:t>https://aka.ms/IDDevEOY</a:t>
            </a:r>
            <a:r>
              <a:rPr lang="en-US" dirty="0"/>
              <a:t>) </a:t>
            </a:r>
          </a:p>
          <a:p>
            <a:r>
              <a:rPr lang="en-US" dirty="0"/>
              <a:t>Support will direct you to upgrade to MSAL as a first step. </a:t>
            </a:r>
          </a:p>
          <a:p>
            <a:r>
              <a:rPr lang="en-US" dirty="0"/>
              <a:t>From July 2023 this will be only option.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F3A7316-189E-4103-A2F3-F6ADABBE2ECB}"/>
              </a:ext>
            </a:extLst>
          </p:cNvPr>
          <p:cNvPicPr>
            <a:picLocks noChangeAspect="1"/>
          </p:cNvPicPr>
          <p:nvPr/>
        </p:nvPicPr>
        <p:blipFill>
          <a:blip r:embed="rId4"/>
          <a:stretch>
            <a:fillRect/>
          </a:stretch>
        </p:blipFill>
        <p:spPr>
          <a:xfrm>
            <a:off x="818589" y="4955503"/>
            <a:ext cx="10134358" cy="1705070"/>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03BC-4AD7-4326-AE70-B362D0B821D8}"/>
              </a:ext>
            </a:extLst>
          </p:cNvPr>
          <p:cNvSpPr>
            <a:spLocks noGrp="1"/>
          </p:cNvSpPr>
          <p:nvPr>
            <p:ph type="title"/>
          </p:nvPr>
        </p:nvSpPr>
        <p:spPr/>
        <p:txBody>
          <a:bodyPr/>
          <a:lstStyle/>
          <a:p>
            <a:r>
              <a:rPr lang="en-US" dirty="0"/>
              <a:t>What happens?</a:t>
            </a:r>
          </a:p>
        </p:txBody>
      </p:sp>
      <p:sp>
        <p:nvSpPr>
          <p:cNvPr id="3" name="Text Placeholder 2">
            <a:extLst>
              <a:ext uri="{FF2B5EF4-FFF2-40B4-BE49-F238E27FC236}">
                <a16:creationId xmlns:a16="http://schemas.microsoft.com/office/drawing/2014/main" id="{863A2E8B-6FC2-4306-9E09-A849C8894DAF}"/>
              </a:ext>
            </a:extLst>
          </p:cNvPr>
          <p:cNvSpPr>
            <a:spLocks noGrp="1"/>
          </p:cNvSpPr>
          <p:nvPr>
            <p:ph type="body" sz="quarter" idx="10"/>
          </p:nvPr>
        </p:nvSpPr>
        <p:spPr>
          <a:xfrm>
            <a:off x="584200" y="1435497"/>
            <a:ext cx="11018520" cy="5084469"/>
          </a:xfrm>
        </p:spPr>
        <p:txBody>
          <a:bodyPr/>
          <a:lstStyle/>
          <a:p>
            <a:r>
              <a:rPr lang="en-US" dirty="0"/>
              <a:t>In June 2020 we announced the 2-year end of support timeline for ADAL.</a:t>
            </a:r>
          </a:p>
          <a:p>
            <a:r>
              <a:rPr lang="en-US" dirty="0"/>
              <a:t>In December 2022 we decided to extend the ADAL end of support to June 2023.</a:t>
            </a:r>
          </a:p>
          <a:p>
            <a:r>
              <a:rPr lang="en-US" dirty="0"/>
              <a:t>Until June 2023 we will continue informing customers about the upcoming end of support along with providing guidance on migration.</a:t>
            </a:r>
          </a:p>
          <a:p>
            <a:r>
              <a:rPr lang="en-US" dirty="0"/>
              <a:t>June 30</a:t>
            </a:r>
            <a:r>
              <a:rPr lang="en-US" baseline="30000" dirty="0"/>
              <a:t>th</a:t>
            </a:r>
            <a:r>
              <a:rPr lang="en-US" dirty="0"/>
              <a:t> 2023 we will officially sunset ADAL, removing library documentation and archiving all GitHub repositories related to the project.</a:t>
            </a:r>
          </a:p>
          <a:p>
            <a:r>
              <a:rPr lang="en-US" dirty="0">
                <a:effectLst/>
                <a:hlinkClick r:id="rId2" tooltip="https://aka.ms/adal-eos"/>
              </a:rPr>
              <a:t>https://aka.ms/adal-eos</a:t>
            </a:r>
            <a:endParaRPr lang="en-US" dirty="0"/>
          </a:p>
        </p:txBody>
      </p:sp>
    </p:spTree>
    <p:extLst>
      <p:ext uri="{BB962C8B-B14F-4D97-AF65-F5344CB8AC3E}">
        <p14:creationId xmlns:p14="http://schemas.microsoft.com/office/powerpoint/2010/main" val="210357972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819</Words>
  <Application>Microsoft Office PowerPoint</Application>
  <PresentationFormat>Widescreen</PresentationFormat>
  <Paragraphs>99</Paragraphs>
  <Slides>16</Slides>
  <Notes>0</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5-50203_Microsoft_Ignite_Template</vt:lpstr>
      <vt:lpstr>White Template</vt:lpstr>
      <vt:lpstr>Level 400 on 425:  ADAL to MSAL Migration</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What happens?</vt:lpstr>
      <vt:lpstr>How can you find the ADAL apps in your tenant ?</vt:lpstr>
      <vt:lpstr>Each MSAL platform version has a migration guide. https://aka.ms/IDDevMigrate</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400 on 425:  ADAL to MSAL Migration</dc:title>
  <dc:creator/>
  <cp:lastModifiedBy/>
  <cp:revision>2</cp:revision>
  <dcterms:modified xsi:type="dcterms:W3CDTF">2023-06-13T20:21:30Z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